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41" r:id="rId2"/>
    <p:sldId id="342" r:id="rId3"/>
    <p:sldId id="257"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12" r:id="rId44"/>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11" d="100"/>
          <a:sy n="111" d="100"/>
        </p:scale>
        <p:origin x="-832"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7/10/17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7/10/17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15</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7/10/17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riffithlab/rnaseq_tutorial/wiki/Intro-to-AWS-Cloud-Computing" TargetMode="External"/><Relationship Id="rId3" Type="http://schemas.openxmlformats.org/officeDocument/2006/relationships/hyperlink" Target="http://aws.amazon.com/conso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s://364840684323.signin.aws.amazon.com/conso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664163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18185242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34212761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r>
              <a:rPr lang="en-US" dirty="0" smtClean="0">
                <a:ea typeface="ＭＳ Ｐゴシック" charset="0"/>
              </a:rPr>
              <a:t>.</a:t>
            </a:r>
          </a:p>
          <a:p>
            <a:pPr lvl="1"/>
            <a:r>
              <a:rPr lang="en-US" dirty="0" smtClean="0">
                <a:ea typeface="ＭＳ Ｐゴシック" charset="0"/>
              </a:rPr>
              <a:t>Saved this as an Amazon Machine Instance (AMI)</a:t>
            </a:r>
            <a:endParaRPr lang="en-US" dirty="0">
              <a:ea typeface="ＭＳ Ｐゴシック" charset="0"/>
            </a:endParaRP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33455988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endParaRPr lang="en-US" dirty="0" smtClean="0">
              <a:hlinkClick r:id=""/>
            </a:endParaRPr>
          </a:p>
          <a:p>
            <a:pPr marL="0" indent="0" algn="ctr">
              <a:buNone/>
            </a:pPr>
            <a:endParaRPr lang="en-US" dirty="0" smtClean="0">
              <a:hlinkClick r:id=""/>
            </a:endParaRPr>
          </a:p>
          <a:p>
            <a:pPr marL="0" indent="0" algn="ctr">
              <a:buNone/>
            </a:pPr>
            <a:r>
              <a:rPr lang="en-US" dirty="0" smtClean="0">
                <a:hlinkClick r:id="rId3"/>
              </a:rPr>
              <a:t>http</a:t>
            </a:r>
            <a:r>
              <a:rPr lang="en-US" dirty="0">
                <a:hlinkClick r:id="rId3"/>
              </a:rPr>
              <a:t>://aws.amazon.com/console</a:t>
            </a:r>
            <a:r>
              <a:rPr lang="en-US" dirty="0" smtClean="0">
                <a:hlinkClick r:id="rId3"/>
              </a:rPr>
              <a:t>/</a:t>
            </a:r>
            <a:endParaRPr lang="en-US" dirty="0" smtClean="0"/>
          </a:p>
        </p:txBody>
      </p:sp>
    </p:spTree>
    <p:extLst>
      <p:ext uri="{BB962C8B-B14F-4D97-AF65-F5344CB8AC3E}">
        <p14:creationId xmlns:p14="http://schemas.microsoft.com/office/powerpoint/2010/main" val="22784410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42828353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2698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a:t>
            </a:r>
            <a:r>
              <a:rPr lang="en-US" dirty="0" smtClean="0"/>
              <a:t>service</a:t>
            </a:r>
            <a:endParaRPr lang="en-US" dirty="0"/>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07814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2446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2016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smtClean="0"/>
              <a:t>cshl_seqtec_2016_v3 (</a:t>
            </a:r>
            <a:r>
              <a:rPr lang="en-US" dirty="0" smtClean="0"/>
              <a:t>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36424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 </a:t>
            </a:r>
            <a:r>
              <a:rPr lang="en-US" dirty="0"/>
              <a:t>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0766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2844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a:t>
            </a:r>
            <a:r>
              <a:rPr lang="en-US" sz="2400" dirty="0" smtClean="0"/>
              <a:t>(80GB</a:t>
            </a:r>
            <a:r>
              <a:rPr lang="en-US" sz="2400" dirty="0"/>
              <a:t>)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4699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smtClean="0"/>
              <a:t>Important: Don’t forget to name your instance!</a:t>
            </a:r>
          </a:p>
          <a:p>
            <a:pPr algn="ctr"/>
            <a:r>
              <a:rPr lang="en-US" sz="2800" dirty="0" smtClean="0"/>
              <a:t>(</a:t>
            </a:r>
            <a:r>
              <a:rPr lang="en-US" sz="2800" dirty="0" err="1" smtClean="0"/>
              <a:t>FirstnameLastname</a:t>
            </a:r>
            <a:r>
              <a:rPr lang="en-US" sz="2800" dirty="0" smtClean="0"/>
              <a:t>)</a:t>
            </a:r>
            <a:endParaRPr lang="en-US" sz="2800"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3200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a:t>
            </a:r>
            <a:r>
              <a:rPr lang="en-US" sz="2400" dirty="0" smtClean="0"/>
              <a:t>SSH_HTTP". </a:t>
            </a:r>
            <a:r>
              <a:rPr lang="en-US" sz="2400" dirty="0"/>
              <a:t>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8358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0234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a:t>
            </a:r>
            <a:r>
              <a:rPr lang="en-US" dirty="0" smtClean="0"/>
              <a:t>CSHL_2016" </a:t>
            </a:r>
            <a:r>
              <a:rPr lang="en-US" dirty="0"/>
              <a:t>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9237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60831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7817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Public DNS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26018688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sz="2800"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a:t>
            </a:r>
            <a:r>
              <a:rPr lang="en-US" sz="1600" dirty="0">
                <a:latin typeface="Calibri"/>
                <a:ea typeface="+mj-ea"/>
                <a:cs typeface="Calibri"/>
              </a:rPr>
              <a:t>, </a:t>
            </a:r>
            <a:r>
              <a:rPr lang="en-US" sz="1600" dirty="0" err="1">
                <a:latin typeface="Calibri"/>
                <a:ea typeface="+mj-ea"/>
                <a:cs typeface="Calibri"/>
              </a:rPr>
              <a:t>Fouad</a:t>
            </a:r>
            <a:r>
              <a:rPr lang="en-US" sz="1600" dirty="0">
                <a:latin typeface="Calibri"/>
                <a:ea typeface="+mj-ea"/>
                <a:cs typeface="Calibri"/>
              </a:rPr>
              <a:t> </a:t>
            </a:r>
            <a:r>
              <a:rPr lang="en-US" sz="1600" dirty="0" err="1" smtClean="0">
                <a:latin typeface="Calibri"/>
                <a:ea typeface="+mj-ea"/>
                <a:cs typeface="Calibri"/>
              </a:rPr>
              <a:t>Yousif</a:t>
            </a:r>
            <a:r>
              <a:rPr lang="en-US" sz="1600" dirty="0" smtClean="0">
                <a:latin typeface="Calibri"/>
                <a:ea typeface="+mj-ea"/>
                <a:cs typeface="Calibri"/>
              </a:rPr>
              <a:t/>
            </a:r>
            <a:br>
              <a:rPr lang="en-US" sz="1600" dirty="0" smtClean="0">
                <a:latin typeface="Calibri"/>
                <a:ea typeface="+mj-ea"/>
                <a:cs typeface="Calibri"/>
              </a:rPr>
            </a:br>
            <a:r>
              <a:rPr lang="en-US" sz="1600" dirty="0" smtClean="0">
                <a:latin typeface="Calibri"/>
                <a:ea typeface="+mj-ea"/>
                <a:cs typeface="Calibri"/>
              </a:rPr>
              <a:t>Slides courtesy of Francis Ouellette</a:t>
            </a:r>
          </a:p>
          <a:p>
            <a:pPr fontAlgn="auto">
              <a:spcAft>
                <a:spcPts val="0"/>
              </a:spcAft>
              <a:defRPr/>
            </a:pPr>
            <a:r>
              <a:rPr lang="en-US" sz="1600" dirty="0">
                <a:ln w="1270">
                  <a:solidFill>
                    <a:schemeClr val="tx1">
                      <a:alpha val="38000"/>
                    </a:schemeClr>
                  </a:solidFill>
                </a:ln>
                <a:latin typeface="Calibri"/>
                <a:cs typeface="Calibri"/>
              </a:rPr>
              <a:t>Informatics for RNA-</a:t>
            </a:r>
            <a:r>
              <a:rPr lang="en-US" sz="1600" dirty="0" err="1">
                <a:ln w="1270">
                  <a:solidFill>
                    <a:schemeClr val="tx1">
                      <a:alpha val="38000"/>
                    </a:schemeClr>
                  </a:solidFill>
                </a:ln>
                <a:latin typeface="Calibri"/>
                <a:cs typeface="Calibri"/>
              </a:rPr>
              <a:t>seq</a:t>
            </a:r>
            <a:r>
              <a:rPr lang="en-US" sz="1600">
                <a:ln w="1270">
                  <a:solidFill>
                    <a:schemeClr val="tx1">
                      <a:alpha val="38000"/>
                    </a:schemeClr>
                  </a:solidFill>
                </a:ln>
                <a:latin typeface="Calibri"/>
                <a:cs typeface="Calibri"/>
              </a:rPr>
              <a:t> Analysis</a:t>
            </a:r>
            <a:br>
              <a:rPr lang="en-US" sz="1600">
                <a:ln w="1270">
                  <a:solidFill>
                    <a:schemeClr val="tx1">
                      <a:alpha val="38000"/>
                    </a:schemeClr>
                  </a:solidFill>
                </a:ln>
                <a:latin typeface="Calibri"/>
                <a:cs typeface="Calibri"/>
              </a:rPr>
            </a:br>
            <a:r>
              <a:rPr lang="en-US" sz="1400">
                <a:ln w="1270">
                  <a:solidFill>
                    <a:schemeClr val="tx1">
                      <a:alpha val="38000"/>
                    </a:schemeClr>
                  </a:solidFill>
                </a:ln>
                <a:latin typeface="Calibri"/>
                <a:cs typeface="Calibri"/>
              </a:rPr>
              <a:t>July 10-12, 2017</a:t>
            </a:r>
            <a:endParaRPr lang="en-US" sz="1400" dirty="0">
              <a:ln w="1270">
                <a:solidFill>
                  <a:schemeClr val="tx1">
                    <a:alpha val="38000"/>
                  </a:schemeClr>
                </a:solidFill>
              </a:ln>
              <a:latin typeface="Calibri"/>
              <a:cs typeface="Calibri"/>
            </a:endParaRPr>
          </a:p>
        </p:txBody>
      </p:sp>
      <p:pic>
        <p:nvPicPr>
          <p:cNvPr id="2" name="Picture 1" descr="CBW-CSHL-graphic-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60" y="2664296"/>
            <a:ext cx="4149080" cy="4149080"/>
          </a:xfrm>
          <a:prstGeom prst="rect">
            <a:avLst/>
          </a:prstGeom>
        </p:spPr>
      </p:pic>
      <p:pic>
        <p:nvPicPr>
          <p:cNvPr id="7" name="Picture 4" descr="TGI_logo_V_2color_bevel.tiff"/>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469680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769012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smtClean="0"/>
              <a:t>mkdir</a:t>
            </a:r>
            <a:r>
              <a:rPr lang="en-US" dirty="0" smtClean="0"/>
              <a:t> </a:t>
            </a:r>
            <a:r>
              <a:rPr lang="en-US" dirty="0" err="1" smtClean="0"/>
              <a:t>cshl</a:t>
            </a:r>
            <a:endParaRPr lang="en-US" dirty="0" smtClean="0"/>
          </a:p>
          <a:p>
            <a:r>
              <a:rPr lang="en-US" dirty="0" smtClean="0"/>
              <a:t>cd </a:t>
            </a:r>
            <a:r>
              <a:rPr lang="en-US" dirty="0" err="1" smtClean="0"/>
              <a:t>cshl</a:t>
            </a:r>
            <a:endParaRPr lang="en-US" dirty="0"/>
          </a:p>
        </p:txBody>
      </p:sp>
    </p:spTree>
    <p:extLst>
      <p:ext uri="{BB962C8B-B14F-4D97-AF65-F5344CB8AC3E}">
        <p14:creationId xmlns:p14="http://schemas.microsoft.com/office/powerpoint/2010/main" val="6226059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8969652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2422056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206425472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PUBLIC DNS]</a:t>
            </a:r>
          </a:p>
        </p:txBody>
      </p:sp>
    </p:spTree>
    <p:extLst>
      <p:ext uri="{BB962C8B-B14F-4D97-AF65-F5344CB8AC3E}">
        <p14:creationId xmlns:p14="http://schemas.microsoft.com/office/powerpoint/2010/main" val="1134110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4030270" cy="461665"/>
          </a:xfrm>
          <a:prstGeom prst="rect">
            <a:avLst/>
          </a:prstGeom>
          <a:noFill/>
        </p:spPr>
        <p:txBody>
          <a:bodyPr wrap="none" rtlCol="0">
            <a:spAutoFit/>
          </a:bodyPr>
          <a:lstStyle/>
          <a:p>
            <a:r>
              <a:rPr lang="en-US" dirty="0"/>
              <a:t>http:/</a:t>
            </a:r>
            <a:r>
              <a:rPr lang="en-US" dirty="0" smtClean="0"/>
              <a:t>/[YOUR PUBLIC DNS]/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11637847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9199697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40982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111796473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99559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a:t>
            </a:r>
            <a:r>
              <a:rPr lang="en-US" sz="2000" dirty="0" smtClean="0"/>
              <a:t>hen </a:t>
            </a:r>
            <a:r>
              <a:rPr lang="en-US" sz="2000" dirty="0"/>
              <a:t>you </a:t>
            </a:r>
            <a:r>
              <a:rPr lang="en-US" sz="2000" dirty="0" smtClean="0"/>
              <a:t>restart </a:t>
            </a:r>
            <a:r>
              <a:rPr lang="en-US" sz="2000" dirty="0"/>
              <a:t>your instance you will need to find your </a:t>
            </a:r>
            <a:r>
              <a:rPr lang="en-US" sz="2000" dirty="0" smtClean="0"/>
              <a:t>new Public DNS or IP address. Select your instance and “Connect” or look in Description tab. Then go back to instructions for “Logging into your instance”</a:t>
            </a:r>
            <a:endParaRPr lang="en-US" sz="20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46866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194466781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1101087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5366803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9294848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35083674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9479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9926</TotalTime>
  <Words>1539</Words>
  <Application>Microsoft Macintosh PowerPoint</Application>
  <PresentationFormat>On-screen Show (4:3)</PresentationFormat>
  <Paragraphs>194</Paragraphs>
  <Slides>43</Slides>
  <Notes>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Canadian Bioinformatics Workshops</vt:lpstr>
      <vt:lpstr>PowerPoint Presentation</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2016 AMI in the Community AMIs</vt:lpstr>
      <vt:lpstr>Choose “m4.2xlarge” instance type, then "Next: Configure Instance Details".</vt:lpstr>
      <vt:lpstr>Select "Protect against accidental termination", then "Next: Add Storage".</vt:lpstr>
      <vt:lpstr>You should see "snap-xxxxxxx" (32GB) and "snap-xxxxxxx" (80GB)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"CSHL_2016" and then Launch.</vt:lpstr>
      <vt:lpstr>View Instances to see your new instance spinning up!</vt:lpstr>
      <vt:lpstr>Find YOUR instance, select it, and then hit connect for instructions on how to connect</vt:lpstr>
      <vt:lpstr>Take note of your Public DNS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663</cp:revision>
  <dcterms:created xsi:type="dcterms:W3CDTF">2010-04-21T18:53:51Z</dcterms:created>
  <dcterms:modified xsi:type="dcterms:W3CDTF">2017-07-10T14:24:39Z</dcterms:modified>
</cp:coreProperties>
</file>